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2" r:id="rId3"/>
    <p:sldId id="288" r:id="rId4"/>
    <p:sldId id="302" r:id="rId5"/>
    <p:sldId id="309" r:id="rId6"/>
    <p:sldId id="310" r:id="rId7"/>
    <p:sldId id="266" r:id="rId8"/>
    <p:sldId id="313" r:id="rId9"/>
    <p:sldId id="290" r:id="rId10"/>
    <p:sldId id="314" r:id="rId11"/>
    <p:sldId id="307" r:id="rId12"/>
    <p:sldId id="296" r:id="rId13"/>
    <p:sldId id="278" r:id="rId14"/>
    <p:sldId id="279" r:id="rId15"/>
    <p:sldId id="280" r:id="rId16"/>
    <p:sldId id="273" r:id="rId17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660"/>
  </p:normalViewPr>
  <p:slideViewPr>
    <p:cSldViewPr>
      <p:cViewPr varScale="1">
        <p:scale>
          <a:sx n="69" d="100"/>
          <a:sy n="69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088F4A-789D-4C83-B7E5-394CC4AC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A165F-48B7-479E-8B8F-932541DC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3F49402-C88C-4679-A74B-2F9526DC6D6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179A7B-751D-45CE-896C-A41C1C321E9E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179A7B-751D-45CE-896C-A41C1C321E9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3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999A-A946-40B3-A9F9-CC2D4364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8AE0-D3E5-4672-B547-D6B334CDA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2BF1-A3A2-49F2-8AD5-B92C0A26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00200"/>
            <a:ext cx="539261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5" y="3938589"/>
            <a:ext cx="539261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84C3-EFBF-482C-B17E-A1D514CD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1BA3-785F-4BC8-B581-1959F75A0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EC67-6ED5-45E9-AF91-4B50320D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EE7A-AE57-47E8-A78F-71E1D6C9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E580-DDF2-43A9-99D6-8BC4F4AB6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2686-EF44-4509-B438-8AFB318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AAEB-F5C7-446E-A076-3BD16941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F7CA-DBBA-4635-97BE-3AAE1C9E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9ABD-011A-4D21-B7DE-E40B66A4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E526-E95A-4DD5-B023-81603BB27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50B21C-5D52-4ACC-9555-2E66D90D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1" y="1"/>
            <a:ext cx="6786563" cy="836613"/>
          </a:xfrm>
          <a:solidFill>
            <a:schemeClr val="accent1"/>
          </a:solidFill>
          <a:ln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</a:rPr>
              <a:t>CHƯƠNG 2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–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TAM GIÁC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54956" y="1752600"/>
            <a:ext cx="995124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sz="4000" b="1">
                <a:solidFill>
                  <a:srgbClr val="FF0000"/>
                </a:solidFill>
              </a:rPr>
              <a:t>1.</a:t>
            </a:r>
            <a:r>
              <a:rPr lang="nl-NL" sz="4000" b="1">
                <a:solidFill>
                  <a:schemeClr val="accent2"/>
                </a:solidFill>
              </a:rPr>
              <a:t> Tổng ba góc của một tam giác.</a:t>
            </a:r>
          </a:p>
          <a:p>
            <a:pPr eaLnBrk="1" hangingPunct="1"/>
            <a:r>
              <a:rPr lang="nl-NL" sz="4000" b="1">
                <a:solidFill>
                  <a:srgbClr val="FF0000"/>
                </a:solidFill>
              </a:rPr>
              <a:t>2.</a:t>
            </a:r>
            <a:r>
              <a:rPr lang="nl-NL" sz="4000" b="1">
                <a:solidFill>
                  <a:schemeClr val="accent2"/>
                </a:solidFill>
              </a:rPr>
              <a:t> Các trường hợp bằng nhau của tam giác.</a:t>
            </a:r>
          </a:p>
          <a:p>
            <a:pPr eaLnBrk="1" hangingPunct="1"/>
            <a:r>
              <a:rPr lang="nl-NL" sz="4000" b="1">
                <a:solidFill>
                  <a:srgbClr val="FF0000"/>
                </a:solidFill>
              </a:rPr>
              <a:t>3.</a:t>
            </a:r>
            <a:r>
              <a:rPr lang="nl-NL" sz="4000" b="1">
                <a:solidFill>
                  <a:schemeClr val="accent2"/>
                </a:solidFill>
              </a:rPr>
              <a:t> Tam giác cân.</a:t>
            </a:r>
          </a:p>
          <a:p>
            <a:pPr eaLnBrk="1" hangingPunct="1"/>
            <a:r>
              <a:rPr lang="nl-NL" sz="4000" b="1">
                <a:solidFill>
                  <a:srgbClr val="FF0000"/>
                </a:solidFill>
              </a:rPr>
              <a:t>4.</a:t>
            </a:r>
            <a:r>
              <a:rPr lang="nl-NL" sz="4000" b="1">
                <a:solidFill>
                  <a:schemeClr val="accent2"/>
                </a:solidFill>
              </a:rPr>
              <a:t> Định lí Py-ta-go.</a:t>
            </a:r>
          </a:p>
          <a:p>
            <a:pPr eaLnBrk="1" hangingPunct="1"/>
            <a:r>
              <a:rPr lang="nl-NL" sz="4000" b="1">
                <a:solidFill>
                  <a:srgbClr val="FF0000"/>
                </a:solidFill>
              </a:rPr>
              <a:t>5.</a:t>
            </a:r>
            <a:r>
              <a:rPr lang="nl-NL" sz="4000" b="1">
                <a:solidFill>
                  <a:schemeClr val="accent2"/>
                </a:solidFill>
              </a:rPr>
              <a:t> Các trường hợp bằng nhau của tam giác vuông.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32"/>
          <p:cNvGrpSpPr>
            <a:grpSpLocks/>
          </p:cNvGrpSpPr>
          <p:nvPr/>
        </p:nvGrpSpPr>
        <p:grpSpPr bwMode="auto">
          <a:xfrm>
            <a:off x="381000" y="846712"/>
            <a:ext cx="4403725" cy="3190875"/>
            <a:chOff x="1764" y="662"/>
            <a:chExt cx="2364" cy="2010"/>
          </a:xfrm>
        </p:grpSpPr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3324" y="2342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</a:rPr>
                <a:t>I</a:t>
              </a:r>
            </a:p>
          </p:txBody>
        </p:sp>
        <p:grpSp>
          <p:nvGrpSpPr>
            <p:cNvPr id="12296" name="Group 31"/>
            <p:cNvGrpSpPr>
              <a:grpSpLocks/>
            </p:cNvGrpSpPr>
            <p:nvPr/>
          </p:nvGrpSpPr>
          <p:grpSpPr bwMode="auto">
            <a:xfrm>
              <a:off x="1764" y="662"/>
              <a:ext cx="2364" cy="1962"/>
              <a:chOff x="1764" y="662"/>
              <a:chExt cx="2364" cy="1962"/>
            </a:xfrm>
          </p:grpSpPr>
          <p:sp>
            <p:nvSpPr>
              <p:cNvPr id="12297" name="Line 6"/>
              <p:cNvSpPr>
                <a:spLocks noChangeShapeType="1"/>
              </p:cNvSpPr>
              <p:nvPr/>
            </p:nvSpPr>
            <p:spPr bwMode="auto">
              <a:xfrm flipH="1">
                <a:off x="3372" y="890"/>
                <a:ext cx="336" cy="14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Line 5"/>
              <p:cNvSpPr>
                <a:spLocks noChangeShapeType="1"/>
              </p:cNvSpPr>
              <p:nvPr/>
            </p:nvSpPr>
            <p:spPr bwMode="auto">
              <a:xfrm>
                <a:off x="1980" y="2378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 flipV="1">
                <a:off x="1968" y="902"/>
                <a:ext cx="1728" cy="14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Text Box 9"/>
              <p:cNvSpPr txBox="1">
                <a:spLocks noChangeArrowheads="1"/>
              </p:cNvSpPr>
              <p:nvPr/>
            </p:nvSpPr>
            <p:spPr bwMode="auto">
              <a:xfrm>
                <a:off x="3696" y="662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tx2"/>
                    </a:solidFill>
                  </a:rPr>
                  <a:t>G</a:t>
                </a:r>
              </a:p>
            </p:txBody>
          </p:sp>
          <p:sp>
            <p:nvSpPr>
              <p:cNvPr id="12301" name="Text Box 10"/>
              <p:cNvSpPr txBox="1">
                <a:spLocks noChangeArrowheads="1"/>
              </p:cNvSpPr>
              <p:nvPr/>
            </p:nvSpPr>
            <p:spPr bwMode="auto">
              <a:xfrm>
                <a:off x="1764" y="229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tx2"/>
                    </a:solidFill>
                  </a:rPr>
                  <a:t>H</a:t>
                </a:r>
              </a:p>
            </p:txBody>
          </p:sp>
          <p:sp>
            <p:nvSpPr>
              <p:cNvPr id="12302" name="Text Box 11"/>
              <p:cNvSpPr txBox="1">
                <a:spLocks noChangeArrowheads="1"/>
              </p:cNvSpPr>
              <p:nvPr/>
            </p:nvSpPr>
            <p:spPr bwMode="auto">
              <a:xfrm>
                <a:off x="3133" y="2055"/>
                <a:ext cx="2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0000FF"/>
                    </a:solidFill>
                  </a:rPr>
                  <a:t>x  </a:t>
                </a:r>
              </a:p>
            </p:txBody>
          </p:sp>
          <p:sp>
            <p:nvSpPr>
              <p:cNvPr id="12303" name="Text Box 12"/>
              <p:cNvSpPr txBox="1">
                <a:spLocks noChangeArrowheads="1"/>
              </p:cNvSpPr>
              <p:nvPr/>
            </p:nvSpPr>
            <p:spPr bwMode="auto">
              <a:xfrm>
                <a:off x="3264" y="1143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0000FF"/>
                    </a:solidFill>
                  </a:rPr>
                  <a:t>30</a:t>
                </a:r>
                <a:r>
                  <a:rPr lang="en-US" sz="2800" b="1" baseline="30000">
                    <a:solidFill>
                      <a:srgbClr val="0000FF"/>
                    </a:solidFill>
                  </a:rPr>
                  <a:t>0</a:t>
                </a:r>
                <a:endParaRPr lang="en-US" sz="28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2304" name="Text Box 13"/>
              <p:cNvSpPr txBox="1">
                <a:spLocks noChangeArrowheads="1"/>
              </p:cNvSpPr>
              <p:nvPr/>
            </p:nvSpPr>
            <p:spPr bwMode="auto">
              <a:xfrm>
                <a:off x="2160" y="2082"/>
                <a:ext cx="35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accent2"/>
                    </a:solidFill>
                  </a:rPr>
                  <a:t>40</a:t>
                </a:r>
                <a:r>
                  <a:rPr lang="en-US" sz="2800" b="1" baseline="30000">
                    <a:solidFill>
                      <a:schemeClr val="accent2"/>
                    </a:solidFill>
                  </a:rPr>
                  <a:t>0</a:t>
                </a:r>
                <a:endParaRPr lang="en-US" sz="2800" b="1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4502724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Hình 48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/>
              <a:t>Bài tập </a:t>
            </a:r>
            <a:r>
              <a:rPr lang="en-US" sz="3200" b="1" u="sng" smtClean="0"/>
              <a:t>1/SGK tr 108: </a:t>
            </a:r>
            <a:r>
              <a:rPr lang="en-US" sz="3200" b="1" smtClean="0"/>
              <a:t>Tìm số đo x ở các hình sau </a:t>
            </a:r>
            <a:endParaRPr lang="en-US" sz="3200" b="1" u="sng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70571" y="1143000"/>
            <a:ext cx="0" cy="54864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572000" y="1447800"/>
                <a:ext cx="8305800" cy="491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002060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HIG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có : </a:t>
                </a: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(ĐL tổng ba góc trong tam giác)</a:t>
                </a: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smtClean="0">
                  <a:solidFill>
                    <a:srgbClr val="002060"/>
                  </a:solidFill>
                </a:endParaRP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80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smtClean="0">
                  <a:solidFill>
                    <a:srgbClr val="002060"/>
                  </a:solidFill>
                </a:endParaRP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8305800" cy="4912307"/>
              </a:xfrm>
              <a:prstGeom prst="rect">
                <a:avLst/>
              </a:prstGeom>
              <a:blipFill>
                <a:blip r:embed="rId3"/>
                <a:stretch>
                  <a:fillRect l="-1467" t="-136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>
          <a:xfrm>
            <a:off x="1638300" y="130176"/>
            <a:ext cx="8915400" cy="561975"/>
          </a:xfrm>
          <a:noFill/>
        </p:spPr>
        <p:txBody>
          <a:bodyPr/>
          <a:lstStyle/>
          <a:p>
            <a:pPr algn="l" eaLnBrk="1" hangingPunct="1"/>
            <a:r>
              <a:rPr lang="en-US" sz="3200" b="1" u="sng" dirty="0">
                <a:solidFill>
                  <a:schemeClr val="accent2"/>
                </a:solidFill>
              </a:rPr>
              <a:t>2 </a:t>
            </a:r>
            <a:r>
              <a:rPr lang="en-US" sz="3200" b="1" u="sng" dirty="0" err="1">
                <a:solidFill>
                  <a:schemeClr val="accent2"/>
                </a:solidFill>
              </a:rPr>
              <a:t>Áp</a:t>
            </a:r>
            <a:r>
              <a:rPr lang="en-US" sz="3200" b="1" u="sng" dirty="0">
                <a:solidFill>
                  <a:schemeClr val="accent2"/>
                </a:solidFill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</a:rPr>
              <a:t>dụng</a:t>
            </a:r>
            <a:r>
              <a:rPr lang="en-US" sz="3200" b="1" u="sng" dirty="0">
                <a:solidFill>
                  <a:schemeClr val="accent2"/>
                </a:solidFill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</a:rPr>
              <a:t>vào</a:t>
            </a:r>
            <a:r>
              <a:rPr lang="en-US" sz="3200" b="1" u="sng" dirty="0">
                <a:solidFill>
                  <a:schemeClr val="accent2"/>
                </a:solidFill>
              </a:rPr>
              <a:t> tam </a:t>
            </a:r>
            <a:r>
              <a:rPr lang="en-US" sz="3200" b="1" u="sng" dirty="0" err="1">
                <a:solidFill>
                  <a:schemeClr val="accent2"/>
                </a:solidFill>
              </a:rPr>
              <a:t>giác</a:t>
            </a:r>
            <a:r>
              <a:rPr lang="en-US" sz="3200" b="1" u="sng" dirty="0">
                <a:solidFill>
                  <a:schemeClr val="accent2"/>
                </a:solidFill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</a:rPr>
              <a:t>vuông</a:t>
            </a:r>
            <a:r>
              <a:rPr lang="en-US" sz="3200" b="1" u="sng" dirty="0">
                <a:solidFill>
                  <a:schemeClr val="accent2"/>
                </a:solidFill>
              </a:rPr>
              <a:t>.</a:t>
            </a:r>
            <a:endParaRPr lang="en-US" sz="3000" i="1" dirty="0">
              <a:solidFill>
                <a:srgbClr val="0066FF"/>
              </a:solidFill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936625" y="5007503"/>
            <a:ext cx="96170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i="1">
                <a:solidFill>
                  <a:srgbClr val="0000FF"/>
                </a:solidFill>
              </a:rPr>
              <a:t>Trong một tam giác vuông, hai góc nhọn phụ nhau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1143000" y="4395855"/>
            <a:ext cx="1600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i="1" u="sng">
                <a:solidFill>
                  <a:srgbClr val="FF0000"/>
                </a:solidFill>
              </a:rPr>
              <a:t>Định lí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1143000" y="701675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3200" b="1" dirty="0">
                <a:solidFill>
                  <a:srgbClr val="0066FF"/>
                </a:solidFill>
                <a:latin typeface="+mj-lt"/>
              </a:rPr>
              <a:t> </a:t>
            </a:r>
            <a:br>
              <a:rPr lang="en-US" sz="3200" b="1" dirty="0">
                <a:solidFill>
                  <a:srgbClr val="0066FF"/>
                </a:solidFill>
                <a:latin typeface="+mj-lt"/>
              </a:rPr>
            </a:br>
            <a:r>
              <a:rPr lang="en-US" sz="3200" i="1" dirty="0">
                <a:solidFill>
                  <a:srgbClr val="0000FF"/>
                </a:solidFill>
                <a:latin typeface="+mj-lt"/>
              </a:rPr>
              <a:t>Tam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giác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vuông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tam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giác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góc</a:t>
            </a:r>
            <a:r>
              <a:rPr lang="en-US" sz="32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+mj-lt"/>
              </a:rPr>
              <a:t>vuông</a:t>
            </a:r>
            <a:endParaRPr lang="en-US" sz="32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 rot="3213466">
            <a:off x="6012882" y="3008816"/>
            <a:ext cx="1979613" cy="4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Cạnh huyền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 rot="16200000">
            <a:off x="4455055" y="3116766"/>
            <a:ext cx="1979613" cy="4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Cạnh góc vuông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5562600" y="4343401"/>
            <a:ext cx="2144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/>
              <a:t>Cạnh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vuông</a:t>
            </a:r>
            <a:endParaRPr lang="en-US" sz="2000" b="1" dirty="0"/>
          </a:p>
        </p:txBody>
      </p:sp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61" y="1977522"/>
            <a:ext cx="22383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8042" y="6172202"/>
            <a:ext cx="6902654" cy="630173"/>
          </a:xfrm>
          <a:prstGeom prst="rect">
            <a:avLst/>
          </a:prstGeom>
          <a:blipFill rotWithShape="1">
            <a:blip r:embed="rId3" cstate="print"/>
            <a:stretch>
              <a:fillRect t="-5825" b="-300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0" grpId="0"/>
      <p:bldP spid="64547" grpId="0"/>
      <p:bldP spid="64548" grpId="0"/>
      <p:bldP spid="64549" grpId="0"/>
      <p:bldP spid="13325" grpId="0"/>
      <p:bldP spid="13326" grpId="0"/>
      <p:bldP spid="1332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959100" y="152400"/>
            <a:ext cx="602615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180760" y="76201"/>
            <a:ext cx="520559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 TẬP CỦNG CỐ</a:t>
            </a:r>
          </a:p>
        </p:txBody>
      </p:sp>
      <p:sp>
        <p:nvSpPr>
          <p:cNvPr id="15366" name="TextBox 89"/>
          <p:cNvSpPr txBox="1">
            <a:spLocks noChangeArrowheads="1"/>
          </p:cNvSpPr>
          <p:nvPr/>
        </p:nvSpPr>
        <p:spPr bwMode="auto">
          <a:xfrm>
            <a:off x="1308100" y="838200"/>
            <a:ext cx="214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002060"/>
                </a:solidFill>
              </a:rPr>
              <a:t>Bài tập 1 </a:t>
            </a:r>
            <a:r>
              <a:rPr lang="en-US" sz="3200" b="1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5367" name="TextBox 91"/>
          <p:cNvSpPr txBox="1">
            <a:spLocks noChangeArrowheads="1"/>
          </p:cNvSpPr>
          <p:nvPr/>
        </p:nvSpPr>
        <p:spPr bwMode="auto">
          <a:xfrm>
            <a:off x="1473200" y="1447800"/>
            <a:ext cx="924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</a:rPr>
              <a:t>Trong các câu sau, câu nào đúng ? câu nào sai ?</a:t>
            </a:r>
          </a:p>
        </p:txBody>
      </p:sp>
      <p:sp>
        <p:nvSpPr>
          <p:cNvPr id="15368" name="TextBox 93"/>
          <p:cNvSpPr txBox="1">
            <a:spLocks noChangeArrowheads="1"/>
          </p:cNvSpPr>
          <p:nvPr/>
        </p:nvSpPr>
        <p:spPr bwMode="auto">
          <a:xfrm>
            <a:off x="1308100" y="2286001"/>
            <a:ext cx="767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</a:rPr>
              <a:t>a) Mọi tam giác đều có tổng số đo các góc bằng 180</a:t>
            </a:r>
            <a:r>
              <a:rPr lang="en-US" sz="2400" b="1" baseline="30000">
                <a:solidFill>
                  <a:srgbClr val="7030A0"/>
                </a:solidFill>
              </a:rPr>
              <a:t>0 </a:t>
            </a:r>
          </a:p>
        </p:txBody>
      </p:sp>
      <p:sp>
        <p:nvSpPr>
          <p:cNvPr id="15369" name="TextBox 94"/>
          <p:cNvSpPr txBox="1">
            <a:spLocks noChangeArrowheads="1"/>
          </p:cNvSpPr>
          <p:nvPr/>
        </p:nvSpPr>
        <p:spPr bwMode="auto">
          <a:xfrm>
            <a:off x="1308100" y="3352801"/>
            <a:ext cx="742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b) Hai tam giác khác nhau về kích thước và hình dạng thì tổng số đo ba góc của chúng cũng khác nhau.</a:t>
            </a:r>
          </a:p>
        </p:txBody>
      </p:sp>
      <p:sp>
        <p:nvSpPr>
          <p:cNvPr id="15370" name="TextBox 95"/>
          <p:cNvSpPr txBox="1">
            <a:spLocks noChangeArrowheads="1"/>
          </p:cNvSpPr>
          <p:nvPr/>
        </p:nvSpPr>
        <p:spPr bwMode="auto">
          <a:xfrm>
            <a:off x="1308100" y="4953000"/>
            <a:ext cx="759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c) Hai tam giác có thể khác nhau về kích thước và hình dạng, nhưng tổng ba góc của tam giác này luôn bằng tổng ba góc của tam giác kia.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232900" y="2133600"/>
            <a:ext cx="156845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9480550" y="2209801"/>
            <a:ext cx="1238250" cy="523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7030A0"/>
                </a:solidFill>
              </a:rPr>
              <a:t>Đúng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9232900" y="3505200"/>
            <a:ext cx="156845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9645650" y="3581401"/>
            <a:ext cx="8255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</a:rPr>
              <a:t>Sai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9232900" y="5181600"/>
            <a:ext cx="156845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480550" y="5257801"/>
            <a:ext cx="123825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</a:rPr>
              <a:t>Đúng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8820150" y="1253331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pic>
        <p:nvPicPr>
          <p:cNvPr id="33" name="Picture 76" descr="Download?mode=photo&amp;id=50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0" y="1435100"/>
            <a:ext cx="3462338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295400" y="76200"/>
            <a:ext cx="932815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4000" u="sng" dirty="0" err="1">
                <a:solidFill>
                  <a:srgbClr val="6600FF"/>
                </a:solidFill>
              </a:rPr>
              <a:t>Đố</a:t>
            </a:r>
            <a:r>
              <a:rPr lang="en-US" sz="4000" u="sng" dirty="0">
                <a:solidFill>
                  <a:srgbClr val="6600FF"/>
                </a:solidFill>
              </a:rPr>
              <a:t>:</a:t>
            </a:r>
            <a:r>
              <a:rPr lang="en-US" sz="4000" i="1" u="sng" dirty="0">
                <a:solidFill>
                  <a:srgbClr val="6600FF"/>
                </a:solidFill>
              </a:rPr>
              <a:t> </a:t>
            </a:r>
            <a:r>
              <a:rPr lang="en-US" sz="2800" dirty="0" err="1"/>
              <a:t>Tháp</a:t>
            </a:r>
            <a:r>
              <a:rPr lang="en-US" sz="2800" dirty="0"/>
              <a:t> </a:t>
            </a:r>
            <a:r>
              <a:rPr lang="en-US" sz="2800" dirty="0" err="1"/>
              <a:t>nghiêng</a:t>
            </a:r>
            <a:r>
              <a:rPr lang="en-US" sz="2800" dirty="0"/>
              <a:t> Pisa ở Italia </a:t>
            </a:r>
            <a:r>
              <a:rPr lang="en-US" sz="2800" dirty="0" err="1"/>
              <a:t>nghiêng</a:t>
            </a:r>
            <a:r>
              <a:rPr lang="en-US" sz="2800" dirty="0"/>
              <a:t> 5</a:t>
            </a:r>
            <a:r>
              <a:rPr lang="en-US" sz="2800" baseline="30000" dirty="0"/>
              <a:t>0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của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ABC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endParaRPr lang="en-US" sz="2800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214563" y="5680076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478678" y="1447800"/>
            <a:ext cx="3398122" cy="4972050"/>
            <a:chOff x="3717925" y="1508125"/>
            <a:chExt cx="3398122" cy="4972050"/>
          </a:xfrm>
        </p:grpSpPr>
        <p:pic>
          <p:nvPicPr>
            <p:cNvPr id="37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925" y="1508125"/>
              <a:ext cx="2600325" cy="497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Group 16"/>
            <p:cNvGrpSpPr>
              <a:grpSpLocks/>
            </p:cNvGrpSpPr>
            <p:nvPr/>
          </p:nvGrpSpPr>
          <p:grpSpPr bwMode="auto">
            <a:xfrm>
              <a:off x="5115564" y="1930400"/>
              <a:ext cx="2000483" cy="722313"/>
              <a:chOff x="634" y="720"/>
              <a:chExt cx="1221" cy="455"/>
            </a:xfrm>
          </p:grpSpPr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634" y="848"/>
                <a:ext cx="110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Arial" charset="0"/>
                  </a:rPr>
                  <a:t>  </a:t>
                </a:r>
                <a:r>
                  <a: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rPr>
                  <a:t>A=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charset="0"/>
                  </a:rPr>
                  <a:t> </a:t>
                </a:r>
                <a:r>
                  <a: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rPr>
                  <a:t>5</a:t>
                </a:r>
                <a:endParaRPr lang="en-US" sz="2000" b="1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40" name="Text Box 18"/>
              <p:cNvSpPr txBox="1">
                <a:spLocks noChangeArrowheads="1"/>
              </p:cNvSpPr>
              <p:nvPr/>
            </p:nvSpPr>
            <p:spPr bwMode="auto">
              <a:xfrm>
                <a:off x="939" y="720"/>
                <a:ext cx="27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  <a:sym typeface="Wingdings 3" pitchFamily="18" charset="2"/>
                  </a:rPr>
                  <a:t></a:t>
                </a:r>
              </a:p>
            </p:txBody>
          </p:sp>
          <p:sp>
            <p:nvSpPr>
              <p:cNvPr id="41" name="Text Box 19"/>
              <p:cNvSpPr txBox="1">
                <a:spLocks noChangeArrowheads="1"/>
              </p:cNvSpPr>
              <p:nvPr/>
            </p:nvSpPr>
            <p:spPr bwMode="auto">
              <a:xfrm>
                <a:off x="1471" y="76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rPr>
                  <a:t>0</a:t>
                </a:r>
              </a:p>
            </p:txBody>
          </p:sp>
        </p:grp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021637" y="3535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8021637" y="3535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8021637" y="3521074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52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456612" y="3798888"/>
            <a:ext cx="1174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8456613" y="4505324"/>
            <a:ext cx="89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</a:rPr>
              <a:t>B</a:t>
            </a:r>
            <a:r>
              <a:rPr lang="en-US" sz="3200" dirty="0"/>
              <a:t>.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8456613" y="5191124"/>
            <a:ext cx="89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C</a:t>
            </a:r>
            <a:r>
              <a:rPr lang="en-US" sz="3200"/>
              <a:t>.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8456613" y="5648324"/>
            <a:ext cx="893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D</a:t>
            </a:r>
            <a:r>
              <a:rPr lang="en-US" sz="4400"/>
              <a:t>.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9005887" y="5922962"/>
            <a:ext cx="151923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95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8915401" y="3895724"/>
            <a:ext cx="14319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85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8915400" y="4602162"/>
            <a:ext cx="2057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175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9005888" y="5313362"/>
            <a:ext cx="16986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90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2" name="Action Button: Beginning 1">
            <a:hlinkClick r:id="rId7" action="ppaction://hlinksldjump" highlightClick="1"/>
          </p:cNvPr>
          <p:cNvSpPr/>
          <p:nvPr/>
        </p:nvSpPr>
        <p:spPr>
          <a:xfrm>
            <a:off x="10525126" y="6419850"/>
            <a:ext cx="523875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1.11111E-6 L 0.3408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3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600" y="6477000"/>
            <a:ext cx="6604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pic>
        <p:nvPicPr>
          <p:cNvPr id="20498" name="Picture 18" descr="6477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15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7078664" y="2209800"/>
            <a:ext cx="4046537" cy="3429000"/>
            <a:chOff x="1920" y="785"/>
            <a:chExt cx="2172" cy="2109"/>
          </a:xfrm>
        </p:grpSpPr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2112" y="2570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2112" y="1082"/>
              <a:ext cx="624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736" y="1082"/>
              <a:ext cx="816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2718" y="785"/>
              <a:ext cx="5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D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3516" y="2519"/>
              <a:ext cx="5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F</a:t>
              </a: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1920" y="2534"/>
              <a:ext cx="5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E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2544" y="1344"/>
              <a:ext cx="50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50</a:t>
              </a:r>
              <a:r>
                <a:rPr lang="en-US" sz="3200" b="1" baseline="30000">
                  <a:solidFill>
                    <a:srgbClr val="0000FF"/>
                  </a:solidFill>
                </a:rPr>
                <a:t>0</a:t>
              </a:r>
              <a:endParaRPr lang="en-US" sz="3200" b="1">
                <a:solidFill>
                  <a:srgbClr val="0000FF"/>
                </a:solidFill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2208" y="2256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216" y="2256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422526" y="2895600"/>
            <a:ext cx="2593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A. x = 40</a:t>
            </a:r>
            <a:r>
              <a:rPr lang="en-US" sz="3200" b="1" baseline="30000"/>
              <a:t>0</a:t>
            </a:r>
            <a:endParaRPr lang="en-US" sz="3200" b="1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2422526" y="3535364"/>
            <a:ext cx="2773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B. x = 50</a:t>
            </a:r>
            <a:r>
              <a:rPr lang="en-US" sz="3200" b="1" baseline="30000"/>
              <a:t>0</a:t>
            </a:r>
            <a:endParaRPr lang="en-US" sz="3200" b="1"/>
          </a:p>
        </p:txBody>
      </p:sp>
      <p:sp>
        <p:nvSpPr>
          <p:cNvPr id="45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22525" y="4221164"/>
            <a:ext cx="2414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C. x = 65</a:t>
            </a:r>
            <a:r>
              <a:rPr lang="en-US" sz="3200" b="1" baseline="30000" dirty="0"/>
              <a:t>0</a:t>
            </a:r>
            <a:endParaRPr lang="en-US" sz="3200" b="1" dirty="0"/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2422525" y="4830764"/>
            <a:ext cx="2236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D. x = 75</a:t>
            </a:r>
            <a:r>
              <a:rPr lang="en-US" sz="3200" b="1" baseline="30000"/>
              <a:t>0</a:t>
            </a:r>
            <a:endParaRPr lang="en-US" sz="3200" b="1"/>
          </a:p>
        </p:txBody>
      </p:sp>
      <p:sp>
        <p:nvSpPr>
          <p:cNvPr id="48" name="TextBox 55"/>
          <p:cNvSpPr txBox="1">
            <a:spLocks noChangeArrowheads="1"/>
          </p:cNvSpPr>
          <p:nvPr/>
        </p:nvSpPr>
        <p:spPr bwMode="auto">
          <a:xfrm>
            <a:off x="1219200" y="2057400"/>
            <a:ext cx="800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002060"/>
                </a:solidFill>
              </a:rPr>
              <a:t>Câu 2 </a:t>
            </a:r>
            <a:r>
              <a:rPr lang="en-US" sz="3200" b="1">
                <a:solidFill>
                  <a:srgbClr val="002060"/>
                </a:solidFill>
              </a:rPr>
              <a:t>: </a:t>
            </a:r>
            <a:r>
              <a:rPr lang="en-US" sz="3200">
                <a:solidFill>
                  <a:srgbClr val="002060"/>
                </a:solidFill>
              </a:rPr>
              <a:t>Tìm số đo x trong hình vẽ sau 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8820150" y="152400"/>
            <a:ext cx="19812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21521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06050" y="6400800"/>
            <a:ext cx="6604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76009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Câu 3</a:t>
            </a:r>
            <a:r>
              <a:rPr lang="en-US" sz="3200" b="1">
                <a:solidFill>
                  <a:srgbClr val="0000FF"/>
                </a:solidFill>
              </a:rPr>
              <a:t>: Tính số đo y ở hình vẽ:</a:t>
            </a:r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2914651" y="857250"/>
            <a:ext cx="4716463" cy="2571750"/>
            <a:chOff x="2000250" y="1295400"/>
            <a:chExt cx="4019550" cy="2571750"/>
          </a:xfrm>
        </p:grpSpPr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743200" y="1584325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D</a:t>
              </a:r>
            </a:p>
          </p:txBody>
        </p:sp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2000250" y="1295400"/>
              <a:ext cx="4019550" cy="2571750"/>
              <a:chOff x="2000250" y="1295400"/>
              <a:chExt cx="4019550" cy="2571750"/>
            </a:xfrm>
          </p:grpSpPr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>
                <a:off x="2209800" y="3505200"/>
                <a:ext cx="381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" name="Group 15"/>
              <p:cNvGrpSpPr>
                <a:grpSpLocks/>
              </p:cNvGrpSpPr>
              <p:nvPr/>
            </p:nvGrpSpPr>
            <p:grpSpPr bwMode="auto">
              <a:xfrm>
                <a:off x="2000250" y="1295400"/>
                <a:ext cx="3105150" cy="2571750"/>
                <a:chOff x="2000250" y="1295400"/>
                <a:chExt cx="3105150" cy="2571750"/>
              </a:xfrm>
            </p:grpSpPr>
            <p:sp>
              <p:nvSpPr>
                <p:cNvPr id="3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228850" y="1981200"/>
                  <a:ext cx="609600" cy="1524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2057400" y="1295400"/>
                  <a:ext cx="2438400" cy="2209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143250"/>
                  <a:ext cx="8382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FF"/>
                      </a:solidFill>
                    </a:rPr>
                    <a:t>60</a:t>
                  </a:r>
                  <a:r>
                    <a:rPr lang="en-US" sz="2000" b="1" baseline="30000">
                      <a:solidFill>
                        <a:srgbClr val="0000FF"/>
                      </a:solidFill>
                    </a:rPr>
                    <a:t>0</a:t>
                  </a:r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10000" y="3200400"/>
                  <a:ext cx="8382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FF"/>
                      </a:solidFill>
                    </a:rPr>
                    <a:t>40</a:t>
                  </a:r>
                  <a:r>
                    <a:rPr lang="en-US" b="1" baseline="30000">
                      <a:solidFill>
                        <a:srgbClr val="0000FF"/>
                      </a:solidFill>
                    </a:rPr>
                    <a:t>0</a:t>
                  </a: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67200" y="3470275"/>
                  <a:ext cx="8382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FF"/>
                      </a:solidFill>
                    </a:rPr>
                    <a:t>F</a:t>
                  </a:r>
                </a:p>
              </p:txBody>
            </p:sp>
            <p:sp>
              <p:nvSpPr>
                <p:cNvPr id="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00250" y="3432175"/>
                  <a:ext cx="8382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FF"/>
                      </a:solidFill>
                    </a:rPr>
                    <a:t>E</a:t>
                  </a:r>
                </a:p>
              </p:txBody>
            </p:sp>
            <p:sp>
              <p:nvSpPr>
                <p:cNvPr id="4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19350" y="1828800"/>
                  <a:ext cx="6096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y</a:t>
                  </a:r>
                </a:p>
              </p:txBody>
            </p:sp>
          </p:grpSp>
        </p:grpSp>
      </p:grp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4096307" y="364490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4096307" y="3644901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4096307" y="363061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45" name="Rectangle 58"/>
          <p:cNvSpPr>
            <a:spLocks noChangeArrowheads="1"/>
          </p:cNvSpPr>
          <p:nvPr/>
        </p:nvSpPr>
        <p:spPr bwMode="auto">
          <a:xfrm>
            <a:off x="4096307" y="366871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531283" y="4614862"/>
            <a:ext cx="89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B</a:t>
            </a:r>
            <a:r>
              <a:rPr lang="en-US" sz="3200"/>
              <a:t>.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4531283" y="5300662"/>
            <a:ext cx="89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C</a:t>
            </a:r>
            <a:r>
              <a:rPr lang="en-US" sz="3200"/>
              <a:t>.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4531283" y="5757862"/>
            <a:ext cx="893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D</a:t>
            </a:r>
            <a:r>
              <a:rPr lang="en-US" sz="4400"/>
              <a:t>.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080557" y="6032500"/>
            <a:ext cx="151923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90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46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31283" y="3908426"/>
            <a:ext cx="893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4990071" y="4005262"/>
            <a:ext cx="14319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100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4990070" y="4711700"/>
            <a:ext cx="2057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110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080558" y="5422900"/>
            <a:ext cx="169862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80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0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20850" y="533400"/>
            <a:ext cx="8420100" cy="838200"/>
          </a:xfrm>
        </p:spPr>
        <p:txBody>
          <a:bodyPr/>
          <a:lstStyle/>
          <a:p>
            <a:pPr eaLnBrk="1" hangingPunct="1"/>
            <a:r>
              <a:rPr lang="en-US" sz="5400" u="sng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38300" y="26670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981200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- Học thuộc Định lí về tổng ba góc trong tam giác</a:t>
            </a:r>
          </a:p>
          <a:p>
            <a:r>
              <a:rPr lang="en-US" sz="4000" smtClean="0">
                <a:solidFill>
                  <a:srgbClr val="002060"/>
                </a:solidFill>
              </a:rPr>
              <a:t>- Áp dụng làm bài tập 1, 2 trong SGK trang 108</a:t>
            </a:r>
          </a:p>
          <a:p>
            <a:r>
              <a:rPr lang="en-US" sz="4000" smtClean="0">
                <a:solidFill>
                  <a:srgbClr val="002060"/>
                </a:solidFill>
              </a:rPr>
              <a:t>- Xem trước phần góc ngoài của tam giác</a:t>
            </a:r>
            <a:endParaRPr 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1"/>
          <p:cNvSpPr>
            <a:spLocks noChangeArrowheads="1" noChangeShapeType="1" noTextEdit="1"/>
          </p:cNvSpPr>
          <p:nvPr/>
        </p:nvSpPr>
        <p:spPr bwMode="auto">
          <a:xfrm>
            <a:off x="1600200" y="266701"/>
            <a:ext cx="883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 II: TAM GIÁC</a:t>
            </a:r>
            <a:endParaRPr lang="en-US" sz="32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3" name="WordArt 12"/>
          <p:cNvSpPr>
            <a:spLocks noChangeArrowheads="1" noChangeShapeType="1" noTextEdit="1"/>
          </p:cNvSpPr>
          <p:nvPr/>
        </p:nvSpPr>
        <p:spPr bwMode="auto">
          <a:xfrm>
            <a:off x="3429000" y="1847851"/>
            <a:ext cx="3200400" cy="1142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2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16 </a:t>
            </a:r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1:</a:t>
            </a: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9220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TỔNG BA GÓC CỦA MỘT TAM GIÁC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4419600" y="1219200"/>
            <a:ext cx="3581400" cy="3124200"/>
          </a:xfrm>
          <a:prstGeom prst="triangle">
            <a:avLst>
              <a:gd name="adj" fmla="val 21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Freeform 6"/>
          <p:cNvSpPr>
            <a:spLocks/>
          </p:cNvSpPr>
          <p:nvPr/>
        </p:nvSpPr>
        <p:spPr bwMode="auto">
          <a:xfrm>
            <a:off x="6629400" y="304800"/>
            <a:ext cx="3810000" cy="3886200"/>
          </a:xfrm>
          <a:custGeom>
            <a:avLst/>
            <a:gdLst>
              <a:gd name="T0" fmla="*/ 0 w 2064"/>
              <a:gd name="T1" fmla="*/ 0 h 1776"/>
              <a:gd name="T2" fmla="*/ 2147483647 w 2064"/>
              <a:gd name="T3" fmla="*/ 2147483647 h 1776"/>
              <a:gd name="T4" fmla="*/ 2147483647 w 2064"/>
              <a:gd name="T5" fmla="*/ 2147483647 h 1776"/>
              <a:gd name="T6" fmla="*/ 0 w 2064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1776"/>
              <a:gd name="T14" fmla="*/ 2064 w 2064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1776">
                <a:moveTo>
                  <a:pt x="0" y="0"/>
                </a:moveTo>
                <a:lnTo>
                  <a:pt x="1152" y="1776"/>
                </a:lnTo>
                <a:lnTo>
                  <a:pt x="2064" y="1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524000" y="838200"/>
            <a:ext cx="2286000" cy="3429000"/>
            <a:chOff x="457200" y="838200"/>
            <a:chExt cx="2895600" cy="3505200"/>
          </a:xfrm>
        </p:grpSpPr>
        <p:sp>
          <p:nvSpPr>
            <p:cNvPr id="6149" name="AutoShape 4"/>
            <p:cNvSpPr>
              <a:spLocks noChangeArrowheads="1"/>
            </p:cNvSpPr>
            <p:nvPr/>
          </p:nvSpPr>
          <p:spPr bwMode="auto">
            <a:xfrm>
              <a:off x="457200" y="838200"/>
              <a:ext cx="2895600" cy="350520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3341" y="4101607"/>
              <a:ext cx="152823" cy="228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62000" y="653626"/>
            <a:ext cx="105029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C00000"/>
                </a:solidFill>
              </a:rPr>
              <a:t>      </a:t>
            </a:r>
            <a:r>
              <a:rPr lang="en-US" sz="4000" dirty="0" err="1">
                <a:solidFill>
                  <a:srgbClr val="C00000"/>
                </a:solidFill>
              </a:rPr>
              <a:t>Đo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mỗi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góc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của</a:t>
            </a:r>
            <a:r>
              <a:rPr lang="en-US" sz="4000" dirty="0">
                <a:solidFill>
                  <a:srgbClr val="C00000"/>
                </a:solidFill>
              </a:rPr>
              <a:t> tam </a:t>
            </a:r>
            <a:r>
              <a:rPr lang="en-US" sz="4000" dirty="0" err="1">
                <a:solidFill>
                  <a:srgbClr val="C00000"/>
                </a:solidFill>
              </a:rPr>
              <a:t>giác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rồi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tính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tổng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ba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góc</a:t>
            </a:r>
            <a:r>
              <a:rPr lang="en-US" sz="4000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7821"/>
            <a:ext cx="4572000" cy="24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52575"/>
            <a:ext cx="5181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5181601"/>
            <a:ext cx="21463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08100" y="258764"/>
            <a:ext cx="9493250" cy="579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C00000"/>
                </a:solidFill>
              </a:rPr>
              <a:t>      </a:t>
            </a:r>
            <a:r>
              <a:rPr lang="en-US" sz="3200" dirty="0" err="1">
                <a:solidFill>
                  <a:srgbClr val="C00000"/>
                </a:solidFill>
              </a:rPr>
              <a:t>Đo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tam </a:t>
            </a:r>
            <a:r>
              <a:rPr lang="en-US" sz="3200" dirty="0" err="1">
                <a:solidFill>
                  <a:srgbClr val="C00000"/>
                </a:solidFill>
              </a:rPr>
              <a:t>giác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rồi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tổng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3436">
            <a:off x="2720180" y="1642880"/>
            <a:ext cx="4572000" cy="24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52575"/>
            <a:ext cx="5181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895725" y="4991101"/>
            <a:ext cx="2146300" cy="747713"/>
            <a:chOff x="672" y="720"/>
            <a:chExt cx="1310" cy="471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672" y="864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Arial" charset="0"/>
                </a:rPr>
                <a:t>    A = 90 </a:t>
              </a:r>
              <a:endParaRPr lang="en-US" sz="20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939" y="72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Arial" charset="0"/>
                  <a:sym typeface="Wingdings 3" pitchFamily="18" charset="2"/>
                </a:rPr>
                <a:t>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598" y="7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00625"/>
            <a:ext cx="21463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08100" y="258764"/>
            <a:ext cx="9493250" cy="579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C00000"/>
                </a:solidFill>
              </a:rPr>
              <a:t>      </a:t>
            </a:r>
            <a:r>
              <a:rPr lang="en-US" sz="3200" dirty="0" err="1">
                <a:solidFill>
                  <a:srgbClr val="C00000"/>
                </a:solidFill>
              </a:rPr>
              <a:t>Đo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tam </a:t>
            </a:r>
            <a:r>
              <a:rPr lang="en-US" sz="3200" dirty="0" err="1">
                <a:solidFill>
                  <a:srgbClr val="C00000"/>
                </a:solidFill>
              </a:rPr>
              <a:t>giác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rồi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tính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tổng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42880"/>
            <a:ext cx="4572000" cy="24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90675"/>
            <a:ext cx="5181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781801" y="5054600"/>
            <a:ext cx="2208559" cy="722313"/>
            <a:chOff x="634" y="720"/>
            <a:chExt cx="1348" cy="455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634" y="848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Arial" charset="0"/>
                </a:rPr>
                <a:t>    C= 30 </a:t>
              </a:r>
              <a:endParaRPr lang="en-US" sz="20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939" y="72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Arial" charset="0"/>
                  <a:sym typeface="Wingdings 3" pitchFamily="18" charset="2"/>
                </a:rPr>
                <a:t>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598" y="7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3895725" y="4991101"/>
            <a:ext cx="2146300" cy="747713"/>
            <a:chOff x="672" y="720"/>
            <a:chExt cx="1310" cy="471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72" y="864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Arial" charset="0"/>
                </a:rPr>
                <a:t>    A = 90 </a:t>
              </a:r>
              <a:endParaRPr lang="en-US" sz="20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939" y="72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Arial" charset="0"/>
                  <a:sym typeface="Wingdings 3" pitchFamily="18" charset="2"/>
                </a:rPr>
                <a:t>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598" y="7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pic>
        <p:nvPicPr>
          <p:cNvPr id="15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00625"/>
            <a:ext cx="21463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930900" y="808038"/>
            <a:ext cx="36322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1238251"/>
            <a:ext cx="97409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CC"/>
                </a:solidFill>
                <a:latin typeface="VNI-Times" pitchFamily="2" charset="0"/>
              </a:rPr>
              <a:t>?2 </a:t>
            </a:r>
            <a:r>
              <a:rPr lang="en-US" sz="2400" b="1" u="sng">
                <a:solidFill>
                  <a:srgbClr val="0000CC"/>
                </a:solidFill>
              </a:rPr>
              <a:t>Thực hành: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 - </a:t>
            </a:r>
            <a:r>
              <a:rPr lang="en-US" sz="2400"/>
              <a:t>Cắt một tấm bìa hình tam giác</a:t>
            </a:r>
            <a:r>
              <a:rPr lang="en-US" sz="2400" b="1"/>
              <a:t> </a:t>
            </a:r>
            <a:r>
              <a:rPr lang="en-US" sz="2400" b="1">
                <a:latin typeface="VNI-Times" pitchFamily="2" charset="0"/>
              </a:rPr>
              <a:t>ABC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 - </a:t>
            </a:r>
            <a:r>
              <a:rPr lang="en-US" sz="2400"/>
              <a:t>Cắt rời góc B ra rồi đặt nó kề với góc </a:t>
            </a:r>
            <a:r>
              <a:rPr lang="en-US" sz="2400" b="1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 - </a:t>
            </a:r>
            <a:r>
              <a:rPr lang="en-US" sz="2400"/>
              <a:t>Cắt rời góc C ra rồi đặt nó kề với góc </a:t>
            </a:r>
            <a:r>
              <a:rPr lang="en-US" sz="2400" b="1"/>
              <a:t>A.</a:t>
            </a:r>
            <a:r>
              <a:rPr lang="en-US" sz="2400" b="1">
                <a:latin typeface="VNI-Times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 - </a:t>
            </a:r>
            <a:r>
              <a:rPr lang="en-US" sz="2400"/>
              <a:t>Hãy nêu dự đoán về tổng các góc A, B, C của </a:t>
            </a:r>
            <a:r>
              <a:rPr lang="en-US" sz="2400" b="1">
                <a:sym typeface="Symbol" pitchFamily="18" charset="2"/>
              </a:rPr>
              <a:t></a:t>
            </a:r>
            <a:r>
              <a:rPr lang="en-US" sz="2400" b="1">
                <a:latin typeface="VNI-Times" pitchFamily="2" charset="0"/>
              </a:rPr>
              <a:t>ABC.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-14288" y="-4572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05400" y="61722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B</a:t>
            </a:r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8345489" y="5257801"/>
            <a:ext cx="1830387" cy="1147763"/>
          </a:xfrm>
          <a:custGeom>
            <a:avLst/>
            <a:gdLst>
              <a:gd name="T0" fmla="*/ 2147483647 w 1064"/>
              <a:gd name="T1" fmla="*/ 0 h 723"/>
              <a:gd name="T2" fmla="*/ 2147483647 w 1064"/>
              <a:gd name="T3" fmla="*/ 2147483647 h 723"/>
              <a:gd name="T4" fmla="*/ 2147483647 w 1064"/>
              <a:gd name="T5" fmla="*/ 2147483647 h 723"/>
              <a:gd name="T6" fmla="*/ 2147483647 w 1064"/>
              <a:gd name="T7" fmla="*/ 2147483647 h 723"/>
              <a:gd name="T8" fmla="*/ 0 w 1064"/>
              <a:gd name="T9" fmla="*/ 2147483647 h 723"/>
              <a:gd name="T10" fmla="*/ 2147483647 w 1064"/>
              <a:gd name="T11" fmla="*/ 2147483647 h 723"/>
              <a:gd name="T12" fmla="*/ 2147483647 w 1064"/>
              <a:gd name="T13" fmla="*/ 0 h 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4"/>
              <a:gd name="T22" fmla="*/ 0 h 723"/>
              <a:gd name="T23" fmla="*/ 1064 w 1064"/>
              <a:gd name="T24" fmla="*/ 723 h 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4" h="723">
                <a:moveTo>
                  <a:pt x="296" y="0"/>
                </a:moveTo>
                <a:lnTo>
                  <a:pt x="104" y="192"/>
                </a:lnTo>
                <a:lnTo>
                  <a:pt x="152" y="384"/>
                </a:lnTo>
                <a:lnTo>
                  <a:pt x="8" y="528"/>
                </a:lnTo>
                <a:lnTo>
                  <a:pt x="0" y="723"/>
                </a:lnTo>
                <a:lnTo>
                  <a:pt x="1064" y="720"/>
                </a:lnTo>
                <a:lnTo>
                  <a:pt x="2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5783263" y="5241925"/>
            <a:ext cx="1492250" cy="1168400"/>
          </a:xfrm>
          <a:custGeom>
            <a:avLst/>
            <a:gdLst>
              <a:gd name="T0" fmla="*/ 2147483647 w 868"/>
              <a:gd name="T1" fmla="*/ 0 h 736"/>
              <a:gd name="T2" fmla="*/ 0 w 868"/>
              <a:gd name="T3" fmla="*/ 2147483647 h 736"/>
              <a:gd name="T4" fmla="*/ 2147483647 w 868"/>
              <a:gd name="T5" fmla="*/ 2147483647 h 736"/>
              <a:gd name="T6" fmla="*/ 2147483647 w 868"/>
              <a:gd name="T7" fmla="*/ 2147483647 h 736"/>
              <a:gd name="T8" fmla="*/ 2147483647 w 868"/>
              <a:gd name="T9" fmla="*/ 2147483647 h 736"/>
              <a:gd name="T10" fmla="*/ 2147483647 w 868"/>
              <a:gd name="T11" fmla="*/ 2147483647 h 736"/>
              <a:gd name="T12" fmla="*/ 2147483647 w 868"/>
              <a:gd name="T13" fmla="*/ 0 h 7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8"/>
              <a:gd name="T22" fmla="*/ 0 h 736"/>
              <a:gd name="T23" fmla="*/ 868 w 868"/>
              <a:gd name="T24" fmla="*/ 736 h 7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8" h="736">
                <a:moveTo>
                  <a:pt x="474" y="0"/>
                </a:moveTo>
                <a:lnTo>
                  <a:pt x="0" y="736"/>
                </a:lnTo>
                <a:lnTo>
                  <a:pt x="868" y="736"/>
                </a:lnTo>
                <a:lnTo>
                  <a:pt x="868" y="448"/>
                </a:lnTo>
                <a:lnTo>
                  <a:pt x="702" y="322"/>
                </a:lnTo>
                <a:lnTo>
                  <a:pt x="609" y="79"/>
                </a:lnTo>
                <a:lnTo>
                  <a:pt x="4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9"/>
          <p:cNvSpPr>
            <a:spLocks/>
          </p:cNvSpPr>
          <p:nvPr/>
        </p:nvSpPr>
        <p:spPr bwMode="auto">
          <a:xfrm>
            <a:off x="5883275" y="5334001"/>
            <a:ext cx="1455738" cy="369332"/>
          </a:xfrm>
          <a:custGeom>
            <a:avLst/>
            <a:gdLst>
              <a:gd name="T0" fmla="*/ 0 w 1488"/>
              <a:gd name="T1" fmla="*/ 2147483647 h 1392"/>
              <a:gd name="T2" fmla="*/ 2147483647 w 1488"/>
              <a:gd name="T3" fmla="*/ 0 h 1392"/>
              <a:gd name="T4" fmla="*/ 2147483647 w 1488"/>
              <a:gd name="T5" fmla="*/ 2147483647 h 1392"/>
              <a:gd name="T6" fmla="*/ 2147483647 w 1488"/>
              <a:gd name="T7" fmla="*/ 2147483647 h 1392"/>
              <a:gd name="T8" fmla="*/ 2147483647 w 1488"/>
              <a:gd name="T9" fmla="*/ 2147483647 h 1392"/>
              <a:gd name="T10" fmla="*/ 2147483647 w 1488"/>
              <a:gd name="T11" fmla="*/ 2147483647 h 1392"/>
              <a:gd name="T12" fmla="*/ 0 w 1488"/>
              <a:gd name="T13" fmla="*/ 2147483647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8"/>
              <a:gd name="T22" fmla="*/ 0 h 1392"/>
              <a:gd name="T23" fmla="*/ 1488 w 1488"/>
              <a:gd name="T24" fmla="*/ 1392 h 1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8" h="1392">
                <a:moveTo>
                  <a:pt x="0" y="1392"/>
                </a:moveTo>
                <a:lnTo>
                  <a:pt x="720" y="0"/>
                </a:lnTo>
                <a:lnTo>
                  <a:pt x="1056" y="144"/>
                </a:lnTo>
                <a:lnTo>
                  <a:pt x="1104" y="480"/>
                </a:lnTo>
                <a:lnTo>
                  <a:pt x="1488" y="816"/>
                </a:lnTo>
                <a:lnTo>
                  <a:pt x="1488" y="1392"/>
                </a:lnTo>
                <a:lnTo>
                  <a:pt x="0" y="13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5797550" y="5233988"/>
            <a:ext cx="1492250" cy="1168400"/>
          </a:xfrm>
          <a:custGeom>
            <a:avLst/>
            <a:gdLst>
              <a:gd name="T0" fmla="*/ 2147483647 w 868"/>
              <a:gd name="T1" fmla="*/ 0 h 736"/>
              <a:gd name="T2" fmla="*/ 0 w 868"/>
              <a:gd name="T3" fmla="*/ 2147483647 h 736"/>
              <a:gd name="T4" fmla="*/ 2147483647 w 868"/>
              <a:gd name="T5" fmla="*/ 2147483647 h 736"/>
              <a:gd name="T6" fmla="*/ 2147483647 w 868"/>
              <a:gd name="T7" fmla="*/ 2147483647 h 736"/>
              <a:gd name="T8" fmla="*/ 2147483647 w 868"/>
              <a:gd name="T9" fmla="*/ 2147483647 h 736"/>
              <a:gd name="T10" fmla="*/ 2147483647 w 868"/>
              <a:gd name="T11" fmla="*/ 2147483647 h 736"/>
              <a:gd name="T12" fmla="*/ 2147483647 w 868"/>
              <a:gd name="T13" fmla="*/ 0 h 7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8"/>
              <a:gd name="T22" fmla="*/ 0 h 736"/>
              <a:gd name="T23" fmla="*/ 868 w 868"/>
              <a:gd name="T24" fmla="*/ 736 h 7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8" h="736">
                <a:moveTo>
                  <a:pt x="474" y="0"/>
                </a:moveTo>
                <a:lnTo>
                  <a:pt x="0" y="736"/>
                </a:lnTo>
                <a:lnTo>
                  <a:pt x="868" y="736"/>
                </a:lnTo>
                <a:lnTo>
                  <a:pt x="868" y="448"/>
                </a:lnTo>
                <a:lnTo>
                  <a:pt x="702" y="322"/>
                </a:lnTo>
                <a:lnTo>
                  <a:pt x="609" y="79"/>
                </a:lnTo>
                <a:lnTo>
                  <a:pt x="474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6591300" y="4038600"/>
            <a:ext cx="2255838" cy="2362200"/>
          </a:xfrm>
          <a:custGeom>
            <a:avLst/>
            <a:gdLst>
              <a:gd name="T0" fmla="*/ 2147483647 w 1312"/>
              <a:gd name="T1" fmla="*/ 0 h 1488"/>
              <a:gd name="T2" fmla="*/ 0 w 1312"/>
              <a:gd name="T3" fmla="*/ 2147483647 h 1488"/>
              <a:gd name="T4" fmla="*/ 2147483647 w 1312"/>
              <a:gd name="T5" fmla="*/ 2147483647 h 1488"/>
              <a:gd name="T6" fmla="*/ 2147483647 w 1312"/>
              <a:gd name="T7" fmla="*/ 2147483647 h 1488"/>
              <a:gd name="T8" fmla="*/ 2147483647 w 1312"/>
              <a:gd name="T9" fmla="*/ 2147483647 h 1488"/>
              <a:gd name="T10" fmla="*/ 2147483647 w 1312"/>
              <a:gd name="T11" fmla="*/ 2147483647 h 1488"/>
              <a:gd name="T12" fmla="*/ 2147483647 w 1312"/>
              <a:gd name="T13" fmla="*/ 2147483647 h 1488"/>
              <a:gd name="T14" fmla="*/ 2147483647 w 1312"/>
              <a:gd name="T15" fmla="*/ 2147483647 h 1488"/>
              <a:gd name="T16" fmla="*/ 2147483647 w 1312"/>
              <a:gd name="T17" fmla="*/ 2147483647 h 1488"/>
              <a:gd name="T18" fmla="*/ 2147483647 w 1312"/>
              <a:gd name="T19" fmla="*/ 2147483647 h 1488"/>
              <a:gd name="T20" fmla="*/ 2147483647 w 1312"/>
              <a:gd name="T21" fmla="*/ 2147483647 h 1488"/>
              <a:gd name="T22" fmla="*/ 2147483647 w 1312"/>
              <a:gd name="T23" fmla="*/ 0 h 14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12"/>
              <a:gd name="T37" fmla="*/ 0 h 1488"/>
              <a:gd name="T38" fmla="*/ 1312 w 1312"/>
              <a:gd name="T39" fmla="*/ 1488 h 14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12" h="1488">
                <a:moveTo>
                  <a:pt x="448" y="0"/>
                </a:moveTo>
                <a:lnTo>
                  <a:pt x="0" y="764"/>
                </a:lnTo>
                <a:lnTo>
                  <a:pt x="112" y="816"/>
                </a:lnTo>
                <a:lnTo>
                  <a:pt x="208" y="1062"/>
                </a:lnTo>
                <a:lnTo>
                  <a:pt x="400" y="1200"/>
                </a:lnTo>
                <a:lnTo>
                  <a:pt x="400" y="1488"/>
                </a:lnTo>
                <a:lnTo>
                  <a:pt x="1024" y="1488"/>
                </a:lnTo>
                <a:lnTo>
                  <a:pt x="1024" y="1296"/>
                </a:lnTo>
                <a:lnTo>
                  <a:pt x="1168" y="1152"/>
                </a:lnTo>
                <a:lnTo>
                  <a:pt x="1120" y="960"/>
                </a:lnTo>
                <a:lnTo>
                  <a:pt x="1312" y="768"/>
                </a:lnTo>
                <a:lnTo>
                  <a:pt x="448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8335963" y="5253038"/>
            <a:ext cx="1828800" cy="1147762"/>
          </a:xfrm>
          <a:custGeom>
            <a:avLst/>
            <a:gdLst>
              <a:gd name="T0" fmla="*/ 2147483647 w 1064"/>
              <a:gd name="T1" fmla="*/ 0 h 723"/>
              <a:gd name="T2" fmla="*/ 2147483647 w 1064"/>
              <a:gd name="T3" fmla="*/ 2147483647 h 723"/>
              <a:gd name="T4" fmla="*/ 2147483647 w 1064"/>
              <a:gd name="T5" fmla="*/ 2147483647 h 723"/>
              <a:gd name="T6" fmla="*/ 2147483647 w 1064"/>
              <a:gd name="T7" fmla="*/ 2147483647 h 723"/>
              <a:gd name="T8" fmla="*/ 0 w 1064"/>
              <a:gd name="T9" fmla="*/ 2147483647 h 723"/>
              <a:gd name="T10" fmla="*/ 2147483647 w 1064"/>
              <a:gd name="T11" fmla="*/ 2147483647 h 723"/>
              <a:gd name="T12" fmla="*/ 2147483647 w 1064"/>
              <a:gd name="T13" fmla="*/ 0 h 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4"/>
              <a:gd name="T22" fmla="*/ 0 h 723"/>
              <a:gd name="T23" fmla="*/ 1064 w 1064"/>
              <a:gd name="T24" fmla="*/ 723 h 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4" h="723">
                <a:moveTo>
                  <a:pt x="296" y="0"/>
                </a:moveTo>
                <a:lnTo>
                  <a:pt x="104" y="192"/>
                </a:lnTo>
                <a:lnTo>
                  <a:pt x="152" y="384"/>
                </a:lnTo>
                <a:lnTo>
                  <a:pt x="8" y="528"/>
                </a:lnTo>
                <a:lnTo>
                  <a:pt x="0" y="723"/>
                </a:lnTo>
                <a:lnTo>
                  <a:pt x="1064" y="720"/>
                </a:lnTo>
                <a:lnTo>
                  <a:pt x="296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6573839" y="5229225"/>
            <a:ext cx="725487" cy="1181100"/>
          </a:xfrm>
          <a:custGeom>
            <a:avLst/>
            <a:gdLst>
              <a:gd name="T0" fmla="*/ 0 w 422"/>
              <a:gd name="T1" fmla="*/ 0 h 744"/>
              <a:gd name="T2" fmla="*/ 2147483647 w 422"/>
              <a:gd name="T3" fmla="*/ 2147483647 h 744"/>
              <a:gd name="T4" fmla="*/ 2147483647 w 422"/>
              <a:gd name="T5" fmla="*/ 2147483647 h 744"/>
              <a:gd name="T6" fmla="*/ 2147483647 w 422"/>
              <a:gd name="T7" fmla="*/ 2147483647 h 744"/>
              <a:gd name="T8" fmla="*/ 2147483647 w 422"/>
              <a:gd name="T9" fmla="*/ 2147483647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"/>
              <a:gd name="T16" fmla="*/ 0 h 744"/>
              <a:gd name="T17" fmla="*/ 422 w 422"/>
              <a:gd name="T18" fmla="*/ 744 h 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" h="744">
                <a:moveTo>
                  <a:pt x="0" y="0"/>
                </a:moveTo>
                <a:lnTo>
                  <a:pt x="136" y="76"/>
                </a:lnTo>
                <a:lnTo>
                  <a:pt x="232" y="320"/>
                </a:lnTo>
                <a:lnTo>
                  <a:pt x="406" y="460"/>
                </a:lnTo>
                <a:lnTo>
                  <a:pt x="422" y="74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8348663" y="5200650"/>
            <a:ext cx="557212" cy="1276350"/>
          </a:xfrm>
          <a:custGeom>
            <a:avLst/>
            <a:gdLst>
              <a:gd name="T0" fmla="*/ 2147483647 w 324"/>
              <a:gd name="T1" fmla="*/ 0 h 804"/>
              <a:gd name="T2" fmla="*/ 2147483647 w 324"/>
              <a:gd name="T3" fmla="*/ 2147483647 h 804"/>
              <a:gd name="T4" fmla="*/ 2147483647 w 324"/>
              <a:gd name="T5" fmla="*/ 2147483647 h 804"/>
              <a:gd name="T6" fmla="*/ 0 w 324"/>
              <a:gd name="T7" fmla="*/ 2147483647 h 804"/>
              <a:gd name="T8" fmla="*/ 0 w 324"/>
              <a:gd name="T9" fmla="*/ 2147483647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804"/>
              <a:gd name="T17" fmla="*/ 324 w 32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804">
                <a:moveTo>
                  <a:pt x="324" y="0"/>
                </a:moveTo>
                <a:lnTo>
                  <a:pt x="96" y="228"/>
                </a:lnTo>
                <a:lnTo>
                  <a:pt x="144" y="420"/>
                </a:lnTo>
                <a:lnTo>
                  <a:pt x="0" y="564"/>
                </a:lnTo>
                <a:lnTo>
                  <a:pt x="0" y="80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0223501" y="6019801"/>
            <a:ext cx="377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C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154863" y="3714751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</a:t>
            </a:r>
          </a:p>
        </p:txBody>
      </p:sp>
      <p:pic>
        <p:nvPicPr>
          <p:cNvPr id="14353" name="Picture 17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3924" flipH="1">
            <a:off x="6179345" y="4777582"/>
            <a:ext cx="2270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Freeform 18"/>
          <p:cNvSpPr>
            <a:spLocks/>
          </p:cNvSpPr>
          <p:nvPr/>
        </p:nvSpPr>
        <p:spPr bwMode="auto">
          <a:xfrm>
            <a:off x="6550026" y="4070350"/>
            <a:ext cx="866775" cy="1212850"/>
          </a:xfrm>
          <a:custGeom>
            <a:avLst/>
            <a:gdLst>
              <a:gd name="T0" fmla="*/ 2147483647 w 504"/>
              <a:gd name="T1" fmla="*/ 0 h 764"/>
              <a:gd name="T2" fmla="*/ 2147483647 w 504"/>
              <a:gd name="T3" fmla="*/ 0 h 764"/>
              <a:gd name="T4" fmla="*/ 0 w 504"/>
              <a:gd name="T5" fmla="*/ 2147483647 h 764"/>
              <a:gd name="T6" fmla="*/ 2147483647 w 504"/>
              <a:gd name="T7" fmla="*/ 2147483647 h 764"/>
              <a:gd name="T8" fmla="*/ 2147483647 w 504"/>
              <a:gd name="T9" fmla="*/ 0 h 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4"/>
              <a:gd name="T16" fmla="*/ 0 h 764"/>
              <a:gd name="T17" fmla="*/ 504 w 504"/>
              <a:gd name="T18" fmla="*/ 764 h 7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4" h="764">
                <a:moveTo>
                  <a:pt x="492" y="0"/>
                </a:moveTo>
                <a:lnTo>
                  <a:pt x="468" y="0"/>
                </a:lnTo>
                <a:lnTo>
                  <a:pt x="0" y="716"/>
                </a:lnTo>
                <a:lnTo>
                  <a:pt x="96" y="764"/>
                </a:lnTo>
                <a:lnTo>
                  <a:pt x="504" y="0"/>
                </a:lnTo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5" name="Picture 19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4449" flipH="1">
            <a:off x="8978900" y="4832350"/>
            <a:ext cx="2492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Freeform 20"/>
          <p:cNvSpPr>
            <a:spLocks/>
          </p:cNvSpPr>
          <p:nvPr/>
        </p:nvSpPr>
        <p:spPr bwMode="auto">
          <a:xfrm>
            <a:off x="6551613" y="4057650"/>
            <a:ext cx="800100" cy="1157288"/>
          </a:xfrm>
          <a:custGeom>
            <a:avLst/>
            <a:gdLst>
              <a:gd name="T0" fmla="*/ 2147483647 w 465"/>
              <a:gd name="T1" fmla="*/ 0 h 729"/>
              <a:gd name="T2" fmla="*/ 0 w 465"/>
              <a:gd name="T3" fmla="*/ 2147483647 h 729"/>
              <a:gd name="T4" fmla="*/ 0 60000 65536"/>
              <a:gd name="T5" fmla="*/ 0 60000 65536"/>
              <a:gd name="T6" fmla="*/ 0 w 465"/>
              <a:gd name="T7" fmla="*/ 0 h 729"/>
              <a:gd name="T8" fmla="*/ 465 w 465"/>
              <a:gd name="T9" fmla="*/ 729 h 7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5" h="729">
                <a:moveTo>
                  <a:pt x="465" y="0"/>
                </a:moveTo>
                <a:lnTo>
                  <a:pt x="0" y="729"/>
                </a:lnTo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7361238" y="4043363"/>
            <a:ext cx="1485900" cy="12192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5792788" y="5210176"/>
            <a:ext cx="1485900" cy="1190625"/>
          </a:xfrm>
          <a:custGeom>
            <a:avLst/>
            <a:gdLst>
              <a:gd name="T0" fmla="*/ 2147483647 w 864"/>
              <a:gd name="T1" fmla="*/ 0 h 750"/>
              <a:gd name="T2" fmla="*/ 0 w 864"/>
              <a:gd name="T3" fmla="*/ 2147483647 h 750"/>
              <a:gd name="T4" fmla="*/ 2147483647 w 864"/>
              <a:gd name="T5" fmla="*/ 2147483647 h 750"/>
              <a:gd name="T6" fmla="*/ 0 60000 65536"/>
              <a:gd name="T7" fmla="*/ 0 60000 65536"/>
              <a:gd name="T8" fmla="*/ 0 60000 65536"/>
              <a:gd name="T9" fmla="*/ 0 w 864"/>
              <a:gd name="T10" fmla="*/ 0 h 750"/>
              <a:gd name="T11" fmla="*/ 864 w 864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750">
                <a:moveTo>
                  <a:pt x="441" y="0"/>
                </a:moveTo>
                <a:lnTo>
                  <a:pt x="0" y="750"/>
                </a:lnTo>
                <a:lnTo>
                  <a:pt x="864" y="750"/>
                </a:lnTo>
              </a:path>
            </a:pathLst>
          </a:custGeom>
          <a:noFill/>
          <a:ln w="31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8351838" y="5257800"/>
            <a:ext cx="1816100" cy="1143000"/>
          </a:xfrm>
          <a:custGeom>
            <a:avLst/>
            <a:gdLst>
              <a:gd name="T0" fmla="*/ 0 w 1056"/>
              <a:gd name="T1" fmla="*/ 2147483647 h 720"/>
              <a:gd name="T2" fmla="*/ 2147483647 w 1056"/>
              <a:gd name="T3" fmla="*/ 2147483647 h 720"/>
              <a:gd name="T4" fmla="*/ 2147483647 w 1056"/>
              <a:gd name="T5" fmla="*/ 0 h 720"/>
              <a:gd name="T6" fmla="*/ 0 60000 65536"/>
              <a:gd name="T7" fmla="*/ 0 60000 65536"/>
              <a:gd name="T8" fmla="*/ 0 60000 65536"/>
              <a:gd name="T9" fmla="*/ 0 w 1056"/>
              <a:gd name="T10" fmla="*/ 0 h 720"/>
              <a:gd name="T11" fmla="*/ 1056 w 105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720">
                <a:moveTo>
                  <a:pt x="0" y="720"/>
                </a:moveTo>
                <a:lnTo>
                  <a:pt x="1056" y="720"/>
                </a:lnTo>
                <a:lnTo>
                  <a:pt x="288" y="0"/>
                </a:lnTo>
              </a:path>
            </a:pathLst>
          </a:custGeom>
          <a:noFill/>
          <a:ln w="31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10100" y="3581400"/>
            <a:ext cx="2724150" cy="457200"/>
            <a:chOff x="2448" y="1192"/>
            <a:chExt cx="1584" cy="288"/>
          </a:xfrm>
        </p:grpSpPr>
        <p:sp>
          <p:nvSpPr>
            <p:cNvPr id="10271" name="Line 25"/>
            <p:cNvSpPr>
              <a:spLocks noChangeShapeType="1"/>
            </p:cNvSpPr>
            <p:nvPr/>
          </p:nvSpPr>
          <p:spPr bwMode="auto">
            <a:xfrm>
              <a:off x="2576" y="1480"/>
              <a:ext cx="14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26"/>
            <p:cNvSpPr txBox="1">
              <a:spLocks noChangeArrowheads="1"/>
            </p:cNvSpPr>
            <p:nvPr/>
          </p:nvSpPr>
          <p:spPr bwMode="auto">
            <a:xfrm>
              <a:off x="2448" y="119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x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334250" y="3429000"/>
            <a:ext cx="2503488" cy="609600"/>
            <a:chOff x="4032" y="1096"/>
            <a:chExt cx="1456" cy="384"/>
          </a:xfrm>
        </p:grpSpPr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>
              <a:off x="4032" y="1480"/>
              <a:ext cx="14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5176" y="1096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y</a:t>
              </a:r>
            </a:p>
          </p:txBody>
        </p:sp>
      </p:grpSp>
      <p:sp>
        <p:nvSpPr>
          <p:cNvPr id="14366" name="Freeform 30"/>
          <p:cNvSpPr>
            <a:spLocks/>
          </p:cNvSpPr>
          <p:nvPr/>
        </p:nvSpPr>
        <p:spPr bwMode="auto">
          <a:xfrm rot="10800000">
            <a:off x="6605588" y="4051301"/>
            <a:ext cx="742950" cy="581025"/>
          </a:xfrm>
          <a:custGeom>
            <a:avLst/>
            <a:gdLst>
              <a:gd name="T0" fmla="*/ 2147483647 w 868"/>
              <a:gd name="T1" fmla="*/ 0 h 736"/>
              <a:gd name="T2" fmla="*/ 0 w 868"/>
              <a:gd name="T3" fmla="*/ 2147483647 h 736"/>
              <a:gd name="T4" fmla="*/ 2147483647 w 868"/>
              <a:gd name="T5" fmla="*/ 2147483647 h 736"/>
              <a:gd name="T6" fmla="*/ 2147483647 w 868"/>
              <a:gd name="T7" fmla="*/ 2147483647 h 736"/>
              <a:gd name="T8" fmla="*/ 2147483647 w 868"/>
              <a:gd name="T9" fmla="*/ 2147483647 h 736"/>
              <a:gd name="T10" fmla="*/ 2147483647 w 868"/>
              <a:gd name="T11" fmla="*/ 2147483647 h 736"/>
              <a:gd name="T12" fmla="*/ 2147483647 w 868"/>
              <a:gd name="T13" fmla="*/ 0 h 7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8"/>
              <a:gd name="T22" fmla="*/ 0 h 736"/>
              <a:gd name="T23" fmla="*/ 868 w 868"/>
              <a:gd name="T24" fmla="*/ 736 h 7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8" h="736">
                <a:moveTo>
                  <a:pt x="474" y="0"/>
                </a:moveTo>
                <a:lnTo>
                  <a:pt x="0" y="736"/>
                </a:lnTo>
                <a:lnTo>
                  <a:pt x="868" y="736"/>
                </a:lnTo>
                <a:lnTo>
                  <a:pt x="868" y="448"/>
                </a:lnTo>
                <a:lnTo>
                  <a:pt x="702" y="322"/>
                </a:lnTo>
                <a:lnTo>
                  <a:pt x="609" y="79"/>
                </a:lnTo>
                <a:lnTo>
                  <a:pt x="474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 rot="10800000">
            <a:off x="7402514" y="4051301"/>
            <a:ext cx="757237" cy="474663"/>
          </a:xfrm>
          <a:custGeom>
            <a:avLst/>
            <a:gdLst>
              <a:gd name="T0" fmla="*/ 2147483647 w 1064"/>
              <a:gd name="T1" fmla="*/ 0 h 723"/>
              <a:gd name="T2" fmla="*/ 2147483647 w 1064"/>
              <a:gd name="T3" fmla="*/ 2147483647 h 723"/>
              <a:gd name="T4" fmla="*/ 2147483647 w 1064"/>
              <a:gd name="T5" fmla="*/ 2147483647 h 723"/>
              <a:gd name="T6" fmla="*/ 2147483647 w 1064"/>
              <a:gd name="T7" fmla="*/ 2147483647 h 723"/>
              <a:gd name="T8" fmla="*/ 0 w 1064"/>
              <a:gd name="T9" fmla="*/ 2147483647 h 723"/>
              <a:gd name="T10" fmla="*/ 2147483647 w 1064"/>
              <a:gd name="T11" fmla="*/ 2147483647 h 723"/>
              <a:gd name="T12" fmla="*/ 2147483647 w 1064"/>
              <a:gd name="T13" fmla="*/ 0 h 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4"/>
              <a:gd name="T22" fmla="*/ 0 h 723"/>
              <a:gd name="T23" fmla="*/ 1064 w 1064"/>
              <a:gd name="T24" fmla="*/ 723 h 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4" h="723">
                <a:moveTo>
                  <a:pt x="296" y="0"/>
                </a:moveTo>
                <a:lnTo>
                  <a:pt x="104" y="192"/>
                </a:lnTo>
                <a:lnTo>
                  <a:pt x="152" y="384"/>
                </a:lnTo>
                <a:lnTo>
                  <a:pt x="8" y="528"/>
                </a:lnTo>
                <a:lnTo>
                  <a:pt x="0" y="723"/>
                </a:lnTo>
                <a:lnTo>
                  <a:pt x="1064" y="720"/>
                </a:lnTo>
                <a:lnTo>
                  <a:pt x="296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Text Box 34"/>
          <p:cNvSpPr txBox="1">
            <a:spLocks noChangeArrowheads="1"/>
          </p:cNvSpPr>
          <p:nvPr/>
        </p:nvSpPr>
        <p:spPr bwMode="auto">
          <a:xfrm>
            <a:off x="1219200" y="762000"/>
            <a:ext cx="866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>
                <a:solidFill>
                  <a:srgbClr val="FF0000"/>
                </a:solidFill>
              </a:rPr>
              <a:t>1. Tổng ba góc của một tam giác</a:t>
            </a:r>
          </a:p>
        </p:txBody>
      </p:sp>
      <p:sp>
        <p:nvSpPr>
          <p:cNvPr id="10268" name="Text Box 35"/>
          <p:cNvSpPr txBox="1">
            <a:spLocks noChangeArrowheads="1"/>
          </p:cNvSpPr>
          <p:nvPr/>
        </p:nvSpPr>
        <p:spPr bwMode="auto">
          <a:xfrm>
            <a:off x="1847850" y="76201"/>
            <a:ext cx="866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>
                <a:solidFill>
                  <a:srgbClr val="0000FF"/>
                </a:solidFill>
              </a:rPr>
              <a:t>Bài 1: Tổng ba góc của một tam giác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6 0.01759 L 0.05799 0.03981 L 0.07466 0.09537 L 0.10799 0.1287 L 0.10799 0.20648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37 L 0.00955 -0.17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5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1852 L -0.05902 0.07408 L -0.05069 0.11852 L -0.07569 0.15185 L -0.07569 0.20741 " pathEditMode="relative" ptsTypes="AAAAA">
                                      <p:cBhvr>
                                        <p:cTn id="59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7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1157 L -0.096 -0.178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 animBg="1"/>
      <p:bldP spid="14344" grpId="0" animBg="1"/>
      <p:bldP spid="14346" grpId="0" animBg="1"/>
      <p:bldP spid="14346" grpId="1" animBg="1"/>
      <p:bldP spid="14346" grpId="2" animBg="1"/>
      <p:bldP spid="14347" grpId="0" animBg="1"/>
      <p:bldP spid="14348" grpId="0" animBg="1"/>
      <p:bldP spid="14348" grpId="1" animBg="1"/>
      <p:bldP spid="14348" grpId="2" animBg="1"/>
      <p:bldP spid="14349" grpId="0" animBg="1"/>
      <p:bldP spid="14350" grpId="0" animBg="1"/>
      <p:bldP spid="14351" grpId="0"/>
      <p:bldP spid="14352" grpId="0"/>
      <p:bldP spid="14354" grpId="0" animBg="1"/>
      <p:bldP spid="14356" grpId="0" animBg="1"/>
      <p:bldP spid="14357" grpId="0" animBg="1"/>
      <p:bldP spid="14358" grpId="0" animBg="1"/>
      <p:bldP spid="14359" grpId="0" animBg="1"/>
      <p:bldP spid="14366" grpId="0" animBg="1"/>
      <p:bldP spid="14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-14288" y="-4572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34"/>
          <p:cNvSpPr txBox="1">
            <a:spLocks noChangeArrowheads="1"/>
          </p:cNvSpPr>
          <p:nvPr/>
        </p:nvSpPr>
        <p:spPr bwMode="auto">
          <a:xfrm>
            <a:off x="1219200" y="762000"/>
            <a:ext cx="866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>
                <a:solidFill>
                  <a:srgbClr val="FF0000"/>
                </a:solidFill>
              </a:rPr>
              <a:t>1. Tổng ba góc của một tam giác</a:t>
            </a:r>
          </a:p>
        </p:txBody>
      </p:sp>
      <p:sp>
        <p:nvSpPr>
          <p:cNvPr id="10268" name="Text Box 35"/>
          <p:cNvSpPr txBox="1">
            <a:spLocks noChangeArrowheads="1"/>
          </p:cNvSpPr>
          <p:nvPr/>
        </p:nvSpPr>
        <p:spPr bwMode="auto">
          <a:xfrm>
            <a:off x="1847850" y="76201"/>
            <a:ext cx="866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>
                <a:solidFill>
                  <a:srgbClr val="0000FF"/>
                </a:solidFill>
              </a:rPr>
              <a:t>Bài 1: Tổng ba góc của một tam giác</a:t>
            </a:r>
          </a:p>
        </p:txBody>
      </p:sp>
      <p:sp>
        <p:nvSpPr>
          <p:cNvPr id="34" name="Text Box 10" descr="Walnut"/>
          <p:cNvSpPr txBox="1">
            <a:spLocks noChangeArrowheads="1"/>
          </p:cNvSpPr>
          <p:nvPr/>
        </p:nvSpPr>
        <p:spPr bwMode="auto">
          <a:xfrm>
            <a:off x="1494870" y="1562289"/>
            <a:ext cx="768154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err="1" smtClean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Định</a:t>
            </a:r>
            <a:r>
              <a:rPr lang="en-US" altLang="en-US" b="1" u="sng" smtClean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u="sng" smtClean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lí: </a:t>
            </a:r>
            <a:r>
              <a:rPr lang="en-US" altLang="en-US" b="1" dirty="0" err="1" smtClean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Tổng</a:t>
            </a:r>
            <a:r>
              <a:rPr lang="en-US" altLang="en-US" b="1" dirty="0" smtClean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ba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góc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tam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giác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 180</a:t>
            </a:r>
            <a:r>
              <a:rPr lang="en-US" altLang="en-US" b="1" baseline="30000" dirty="0">
                <a:solidFill>
                  <a:srgbClr val="002060"/>
                </a:solidFill>
                <a:latin typeface="+mn-lt"/>
                <a:ea typeface="Amazone" panose="020B0500000000000000" pitchFamily="34" charset="0"/>
                <a:cs typeface="Amazone" panose="020B0500000000000000" pitchFamily="34" charset="0"/>
              </a:rPr>
              <a:t>0</a:t>
            </a:r>
            <a:endParaRPr lang="en-US" altLang="en-US" b="1" dirty="0">
              <a:solidFill>
                <a:srgbClr val="002060"/>
              </a:solidFill>
              <a:latin typeface="+mn-lt"/>
              <a:ea typeface="Amazone" panose="020B0500000000000000" pitchFamily="34" charset="0"/>
              <a:cs typeface="Amazone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94870" y="2443490"/>
            <a:ext cx="435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ABC, ta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75393" y="3324691"/>
                <a:ext cx="4939493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𝐵𝐶𝐴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93" y="3324691"/>
                <a:ext cx="4939493" cy="509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18" y="2649005"/>
            <a:ext cx="51816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85800"/>
            <a:ext cx="4463644" cy="38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7709" y="4819383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2060"/>
                </a:solidFill>
              </a:rPr>
              <a:t>Hình 47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/>
              <a:t>Bài tập </a:t>
            </a:r>
            <a:r>
              <a:rPr lang="en-US" sz="3200" b="1" u="sng" smtClean="0"/>
              <a:t>1/SGK tr 108: </a:t>
            </a:r>
            <a:r>
              <a:rPr lang="en-US" sz="3200" b="1" smtClean="0"/>
              <a:t>Tìm số đo x ở các hình sau </a:t>
            </a:r>
            <a:endParaRPr lang="en-US" sz="3200" b="1" u="sng"/>
          </a:p>
        </p:txBody>
      </p:sp>
      <p:cxnSp>
        <p:nvCxnSpPr>
          <p:cNvPr id="3" name="Straight Connector 2"/>
          <p:cNvCxnSpPr/>
          <p:nvPr/>
        </p:nvCxnSpPr>
        <p:spPr>
          <a:xfrm>
            <a:off x="4470571" y="1143000"/>
            <a:ext cx="0" cy="54864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1447800"/>
                <a:ext cx="8305800" cy="484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002060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có : </a:t>
                </a: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(ĐL tổng ba góc trong tam giác)</a:t>
                </a: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smtClean="0">
                  <a:solidFill>
                    <a:srgbClr val="002060"/>
                  </a:solidFill>
                </a:endParaRP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800">
                    <a:solidFill>
                      <a:srgbClr val="002060"/>
                    </a:solidFill>
                  </a:rPr>
                  <a:t> </a:t>
                </a:r>
                <a:r>
                  <a:rPr lang="en-US" sz="2800" smtClean="0">
                    <a:solidFill>
                      <a:srgbClr val="00206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smtClean="0">
                  <a:solidFill>
                    <a:srgbClr val="002060"/>
                  </a:solidFill>
                </a:endParaRPr>
              </a:p>
              <a:p>
                <a:endParaRPr lang="en-US" sz="2800" smtClean="0">
                  <a:solidFill>
                    <a:srgbClr val="002060"/>
                  </a:solidFill>
                </a:endParaRPr>
              </a:p>
              <a:p>
                <a:r>
                  <a:rPr lang="en-US" sz="2800" smtClean="0">
                    <a:solidFill>
                      <a:srgbClr val="00206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8305800" cy="4846455"/>
              </a:xfrm>
              <a:prstGeom prst="rect">
                <a:avLst/>
              </a:prstGeom>
              <a:blipFill>
                <a:blip r:embed="rId4"/>
                <a:stretch>
                  <a:fillRect l="-1467" t="-1384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618</Words>
  <Application>Microsoft Office PowerPoint</Application>
  <PresentationFormat>Widescreen</PresentationFormat>
  <Paragraphs>178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.VnBodoniH</vt:lpstr>
      <vt:lpstr>.VnTime</vt:lpstr>
      <vt:lpstr>Amazone</vt:lpstr>
      <vt:lpstr>Arial</vt:lpstr>
      <vt:lpstr>Cambria Math</vt:lpstr>
      <vt:lpstr>Symbol</vt:lpstr>
      <vt:lpstr>Tahoma</vt:lpstr>
      <vt:lpstr>Times New Roman</vt:lpstr>
      <vt:lpstr>VNI-Times</vt:lpstr>
      <vt:lpstr>Wingdings 3</vt:lpstr>
      <vt:lpstr>Default Design</vt:lpstr>
      <vt:lpstr>CHƯƠNG 2 –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Áp dụng vào tam giác vuông.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Admin</cp:lastModifiedBy>
  <cp:revision>118</cp:revision>
  <dcterms:created xsi:type="dcterms:W3CDTF">2013-10-10T08:55:45Z</dcterms:created>
  <dcterms:modified xsi:type="dcterms:W3CDTF">2021-11-06T03:17:01Z</dcterms:modified>
</cp:coreProperties>
</file>